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4A845-211B-4088-96AA-30303F662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CD7FA-E13C-49A5-A59C-69BCEE92B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01359-72D0-4CB6-8561-A300B9195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D84B-8CB0-4B03-AF28-F6C8CA31C550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08EC0-9B09-472D-85B1-B2223160F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2C699-01BD-4102-972B-15D970DC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8DB0-C6CF-4454-ACCB-BF1DEECD9E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449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3AFD6-289B-4E46-A37D-9D03EB61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911BF-5ECD-44E0-9D10-79C511B09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CF2CF-41EA-4024-8CD4-CEB3E3B95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D84B-8CB0-4B03-AF28-F6C8CA31C550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309AA-CA78-4147-B928-D84D9984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09D65-899A-4FCF-AC11-D302AD9C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8DB0-C6CF-4454-ACCB-BF1DEECD9E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321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0F938B-CBE8-46C2-A004-BC93887BE6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F2DB0-4E86-48D5-BD82-0E6A4070C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27843-27A5-4018-BBAE-3075D083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D84B-8CB0-4B03-AF28-F6C8CA31C550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C79FA-8F51-482B-A8B3-E287A5644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95FBA-607F-40AD-AD7E-3610C8B0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8DB0-C6CF-4454-ACCB-BF1DEECD9E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090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A98D-7349-4A96-8E7B-2682BC48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7A0F2-F920-4319-8E9F-3263FAC46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2CB54-A100-43E5-B33B-7CB286CD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D84B-8CB0-4B03-AF28-F6C8CA31C550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E5C0B-EAB6-4AE3-8C85-8EFFB9D75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B6A5-F01F-4F51-80DF-12A710A3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8DB0-C6CF-4454-ACCB-BF1DEECD9E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158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52728-DD30-4B9D-A72A-8E352A2A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7F3AA-4E7A-4043-B0C2-ADC96A9FC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2E435-50BC-4AE8-A543-5E43C4645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D84B-8CB0-4B03-AF28-F6C8CA31C550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22A78-F786-42D9-9895-560AEA9A7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3E3C2-021D-4A46-AB65-4E8C37E19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8DB0-C6CF-4454-ACCB-BF1DEECD9E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384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9273-6077-423E-AF63-FA041A4DC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3C1B8-BE40-4172-9E36-CBA21560A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1F812F-9904-4EA5-B888-73EC5235F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5150F-99DD-4B7E-A147-7E07E098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D84B-8CB0-4B03-AF28-F6C8CA31C550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2D344-28D2-4AE4-99FF-E0B9FDF27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E2D1B-8DAB-4E90-BBB2-E7E44ED8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8DB0-C6CF-4454-ACCB-BF1DEECD9E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87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21C5-1A12-4A87-8A56-52ABF3D6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0EE9-6A85-472C-9D26-86579AFD2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6AD1F-3BF9-404E-92F1-E16458E97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FA9F00-7642-4499-9385-C7BFEEEA1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69041-6A45-4EBD-8B3D-6EBD7F314A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B4403-D7AC-48E3-8EF3-480E4C070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D84B-8CB0-4B03-AF28-F6C8CA31C550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145986-21F2-4039-863F-E2A8B5311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81725-7E67-4EA1-8EFA-9026F419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8DB0-C6CF-4454-ACCB-BF1DEECD9E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10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4232-56EF-491A-A356-7C72867D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31612C-F913-4614-B4D4-F342D583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D84B-8CB0-4B03-AF28-F6C8CA31C550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236620-381D-41B8-B4F3-DFF2AF39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9E779-9F0C-4C3A-BE29-8D128DD2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8DB0-C6CF-4454-ACCB-BF1DEECD9E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053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F74CE6-6025-424D-B446-764531CBA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D84B-8CB0-4B03-AF28-F6C8CA31C550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87A2D-9919-4386-9071-F0071E9BB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68321-6FCB-4BD1-99A1-C15CED75B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8DB0-C6CF-4454-ACCB-BF1DEECD9E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86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34D1-3AC9-4E78-A3DD-CE3B173E6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1331C-BF31-4576-9081-709175577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99A4AF-AADB-4DBE-97A0-7BAB1C92D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14573-8C6E-45A1-9E02-0753A442D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D84B-8CB0-4B03-AF28-F6C8CA31C550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FEF19-514A-47CD-8F65-B0584CDAD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A10B5-B455-4886-B171-97714C69B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8DB0-C6CF-4454-ACCB-BF1DEECD9E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333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CE044-0E7D-44C5-82C4-DE2C47CA8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636A0-5FFA-4DD7-B11D-E0834E8A4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04290-E38B-48D3-8CBB-B90BBD02E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6B2E-6D9F-4C1E-AC51-204926821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D84B-8CB0-4B03-AF28-F6C8CA31C550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9E364-295F-4B73-8D57-24208C63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69E72-49A4-49A9-ACA8-47F5A38B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8DB0-C6CF-4454-ACCB-BF1DEECD9E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42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A5162A-6F35-49B7-89CA-2B650238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41852-549D-41AD-8D1A-3185DDA3E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32CD9-9B5A-44A0-89C7-EDA3904920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FD84B-8CB0-4B03-AF28-F6C8CA31C550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74CBF-7527-4F0E-9B3F-C43301EBE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C4C7A-94BB-4F01-A4E0-AD8791F9C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18DB0-C6CF-4454-ACCB-BF1DEECD9E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481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colorcodes.com/" TargetMode="External"/><Relationship Id="rId2" Type="http://schemas.openxmlformats.org/officeDocument/2006/relationships/hyperlink" Target="http://www.stat.columbia.edu/~tzheng/files/Rcolor.pdf?utm_source=twitterfeed&amp;utm_medium=twitt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C73834-0FC2-4F11-9A37-808F40BDC37D}"/>
              </a:ext>
            </a:extLst>
          </p:cNvPr>
          <p:cNvSpPr txBox="1"/>
          <p:nvPr/>
        </p:nvSpPr>
        <p:spPr>
          <a:xfrm>
            <a:off x="630620" y="725214"/>
            <a:ext cx="3153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Requires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Aligned</a:t>
            </a:r>
            <a:r>
              <a:rPr lang="de-DE" dirty="0"/>
              <a:t>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Fiji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ProfilingCells_EPI.ijm</a:t>
            </a:r>
            <a:r>
              <a:rPr lang="en-GB" dirty="0"/>
              <a:t> macro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E9527-7E10-4A7F-97A1-5BA302D4F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47" t="15632" r="47759" b="30115"/>
          <a:stretch/>
        </p:blipFill>
        <p:spPr>
          <a:xfrm>
            <a:off x="4273323" y="712531"/>
            <a:ext cx="6514919" cy="54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73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CC91B8-D16A-4533-A36D-431659FC7A56}"/>
              </a:ext>
            </a:extLst>
          </p:cNvPr>
          <p:cNvSpPr/>
          <p:nvPr/>
        </p:nvSpPr>
        <p:spPr>
          <a:xfrm>
            <a:off x="6182685" y="1585518"/>
            <a:ext cx="436229" cy="23489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B18E-0800-4054-8334-D30ED809B880}"/>
              </a:ext>
            </a:extLst>
          </p:cNvPr>
          <p:cNvSpPr txBox="1"/>
          <p:nvPr/>
        </p:nvSpPr>
        <p:spPr>
          <a:xfrm>
            <a:off x="425863" y="1244495"/>
            <a:ext cx="100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Set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/</a:t>
            </a:r>
            <a:r>
              <a:rPr lang="de-DE" dirty="0" err="1"/>
              <a:t>Membranes</a:t>
            </a:r>
            <a:r>
              <a:rPr lang="de-DE" dirty="0"/>
              <a:t> </a:t>
            </a:r>
            <a:r>
              <a:rPr lang="de-DE" dirty="0" err="1"/>
              <a:t>folders</a:t>
            </a:r>
            <a:r>
              <a:rPr lang="de-DE" dirty="0"/>
              <a:t> “X:/Giacomo Giacomelli/</a:t>
            </a:r>
            <a:r>
              <a:rPr lang="de-DE" dirty="0" err="1"/>
              <a:t>DIPS_project</a:t>
            </a:r>
            <a:r>
              <a:rPr lang="de-DE" dirty="0"/>
              <a:t>/</a:t>
            </a:r>
            <a:r>
              <a:rPr lang="de-DE" dirty="0" err="1"/>
              <a:t>Students</a:t>
            </a:r>
            <a:r>
              <a:rPr lang="de-DE" dirty="0"/>
              <a:t>/Bente/20210209/</a:t>
            </a:r>
            <a:r>
              <a:rPr lang="de-DE" dirty="0" err="1"/>
              <a:t>ResK</a:t>
            </a:r>
            <a:r>
              <a:rPr lang="de-DE" dirty="0"/>
              <a:t>/T4h“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27A38C-5793-4984-A532-43EBE74DD0B0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dirty="0"/>
          </a:p>
          <a:p>
            <a:pPr algn="ctr"/>
            <a:r>
              <a:rPr lang="de-DE" dirty="0"/>
              <a:t>Set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algn="ctr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E3D544-3B14-40C4-99D1-C6420B039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64" t="6360" r="15161" b="35046"/>
          <a:stretch/>
        </p:blipFill>
        <p:spPr>
          <a:xfrm>
            <a:off x="2875448" y="1922920"/>
            <a:ext cx="6079452" cy="44256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9272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E27A38C-5793-4984-A532-43EBE74DD0B0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dirty="0"/>
          </a:p>
          <a:p>
            <a:pPr algn="ctr"/>
            <a:r>
              <a:rPr lang="de-DE" dirty="0"/>
              <a:t>Activate/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packages</a:t>
            </a:r>
            <a:endParaRPr lang="de-DE" dirty="0"/>
          </a:p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D60C6A-DC2F-4062-B46B-A2EF2933154E}"/>
              </a:ext>
            </a:extLst>
          </p:cNvPr>
          <p:cNvSpPr txBox="1"/>
          <p:nvPr/>
        </p:nvSpPr>
        <p:spPr>
          <a:xfrm>
            <a:off x="425865" y="1326163"/>
            <a:ext cx="113522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StartUp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packages</a:t>
            </a:r>
            <a:r>
              <a:rPr lang="de-DE" dirty="0"/>
              <a:t> (Run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code </a:t>
            </a:r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figure</a:t>
            </a:r>
            <a:r>
              <a:rPr lang="de-DE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NOTE: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time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previously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figure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so,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install.packages</a:t>
            </a:r>
            <a:r>
              <a:rPr lang="de-DE" dirty="0"/>
              <a:t>(“</a:t>
            </a:r>
            <a:r>
              <a:rPr lang="de-DE" dirty="0" err="1"/>
              <a:t>gplots</a:t>
            </a:r>
            <a:r>
              <a:rPr lang="de-DE" dirty="0"/>
              <a:t>“)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install.packages</a:t>
            </a:r>
            <a:r>
              <a:rPr lang="de-DE" dirty="0"/>
              <a:t>(“</a:t>
            </a:r>
            <a:r>
              <a:rPr lang="de-DE" dirty="0" err="1"/>
              <a:t>RColorBrewer</a:t>
            </a:r>
            <a:r>
              <a:rPr lang="de-DE" dirty="0"/>
              <a:t>“)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install.packages</a:t>
            </a:r>
            <a:r>
              <a:rPr lang="de-DE" dirty="0"/>
              <a:t>(“ggplot2“)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D60884-5029-4104-9363-1F6276073F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" t="11743" r="28234" b="74793"/>
          <a:stretch/>
        </p:blipFill>
        <p:spPr>
          <a:xfrm>
            <a:off x="425865" y="1744909"/>
            <a:ext cx="10650824" cy="114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20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C0E81E-CFDE-466E-A1A7-554C67670457}"/>
              </a:ext>
            </a:extLst>
          </p:cNvPr>
          <p:cNvSpPr txBox="1"/>
          <p:nvPr/>
        </p:nvSpPr>
        <p:spPr>
          <a:xfrm>
            <a:off x="425865" y="1326163"/>
            <a:ext cx="113522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Activate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type (</a:t>
            </a:r>
            <a:r>
              <a:rPr lang="de-DE" dirty="0" err="1"/>
              <a:t>Profiles</a:t>
            </a:r>
            <a:r>
              <a:rPr lang="de-DE" dirty="0"/>
              <a:t>/</a:t>
            </a:r>
            <a:r>
              <a:rPr lang="de-DE" dirty="0" err="1"/>
              <a:t>Membranes</a:t>
            </a:r>
            <a:r>
              <a:rPr lang="de-DE" dirty="0"/>
              <a:t>) and </a:t>
            </a:r>
            <a:r>
              <a:rPr lang="de-DE" dirty="0" err="1"/>
              <a:t>deactivate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(</a:t>
            </a:r>
            <a:r>
              <a:rPr lang="de-DE" dirty="0" err="1"/>
              <a:t>use</a:t>
            </a:r>
            <a:r>
              <a:rPr lang="de-DE" dirty="0"/>
              <a:t> “#“).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Run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Set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/</a:t>
            </a:r>
            <a:r>
              <a:rPr lang="de-DE" dirty="0" err="1"/>
              <a:t>Membranes</a:t>
            </a:r>
            <a:r>
              <a:rPr lang="de-DE" dirty="0"/>
              <a:t> </a:t>
            </a:r>
            <a:r>
              <a:rPr lang="de-DE" dirty="0" err="1"/>
              <a:t>folders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Select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(“</a:t>
            </a:r>
            <a:r>
              <a:rPr lang="de-DE" dirty="0" err="1"/>
              <a:t>Red</a:t>
            </a:r>
            <a:r>
              <a:rPr lang="de-DE" dirty="0"/>
              <a:t>*“,“Blue*“,“Gray*“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whatever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was </a:t>
            </a:r>
            <a:r>
              <a:rPr lang="de-DE" dirty="0" err="1"/>
              <a:t>decided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Fiji</a:t>
            </a:r>
            <a:r>
              <a:rPr lang="de-DE" dirty="0"/>
              <a:t> </a:t>
            </a:r>
            <a:r>
              <a:rPr lang="de-DE" dirty="0" err="1"/>
              <a:t>macro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NOTE: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necessarily</a:t>
            </a:r>
            <a:r>
              <a:rPr lang="de-DE" dirty="0"/>
              <a:t> </a:t>
            </a:r>
            <a:r>
              <a:rPr lang="de-DE" dirty="0" err="1"/>
              <a:t>correspond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.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FF0000"/>
                </a:solidFill>
              </a:rPr>
              <a:t>Before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running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rest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script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you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need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decide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output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choice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binwidth</a:t>
            </a:r>
            <a:r>
              <a:rPr lang="de-DE" dirty="0">
                <a:solidFill>
                  <a:srgbClr val="FF000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Binwidth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interval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x </a:t>
            </a:r>
            <a:r>
              <a:rPr lang="de-DE" dirty="0" err="1"/>
              <a:t>values</a:t>
            </a:r>
            <a:r>
              <a:rPr lang="de-DE" dirty="0"/>
              <a:t> (in EPI 100/200 </a:t>
            </a:r>
            <a:r>
              <a:rPr lang="de-DE" dirty="0" err="1"/>
              <a:t>nm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27A38C-5793-4984-A532-43EBE74DD0B0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dirty="0"/>
          </a:p>
          <a:p>
            <a:pPr algn="ctr"/>
            <a:r>
              <a:rPr lang="de-DE" dirty="0" err="1"/>
              <a:t>Membranes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A2828A-B688-4BCF-B66A-7057C99EE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" t="30499" r="28234" b="63638"/>
          <a:stretch/>
        </p:blipFill>
        <p:spPr>
          <a:xfrm>
            <a:off x="425865" y="2041391"/>
            <a:ext cx="10650824" cy="5004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E69C3B-C709-4B47-B361-0A7D716FC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" t="36076" r="28234" b="61834"/>
          <a:stretch/>
        </p:blipFill>
        <p:spPr>
          <a:xfrm>
            <a:off x="413857" y="3179427"/>
            <a:ext cx="10650824" cy="1783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E57B3AC-1B98-4829-950D-D09224034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" t="42403" r="28234" b="55442"/>
          <a:stretch/>
        </p:blipFill>
        <p:spPr>
          <a:xfrm>
            <a:off x="413857" y="4266202"/>
            <a:ext cx="10650824" cy="18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89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B146DF5-CCD4-4026-8A10-3B804C5F0522}"/>
              </a:ext>
            </a:extLst>
          </p:cNvPr>
          <p:cNvSpPr/>
          <p:nvPr/>
        </p:nvSpPr>
        <p:spPr>
          <a:xfrm>
            <a:off x="-1" y="923330"/>
            <a:ext cx="3431098" cy="5934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27A38C-5793-4984-A532-43EBE74DD0B0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dirty="0"/>
          </a:p>
          <a:p>
            <a:pPr algn="ctr"/>
            <a:r>
              <a:rPr lang="de-DE" b="1" dirty="0" err="1"/>
              <a:t>Cell</a:t>
            </a:r>
            <a:r>
              <a:rPr lang="de-DE" b="1" dirty="0"/>
              <a:t> </a:t>
            </a:r>
            <a:r>
              <a:rPr lang="de-DE" b="1" dirty="0" err="1"/>
              <a:t>by</a:t>
            </a:r>
            <a:r>
              <a:rPr lang="de-DE" b="1" dirty="0"/>
              <a:t> </a:t>
            </a:r>
            <a:r>
              <a:rPr lang="de-DE" b="1" dirty="0" err="1"/>
              <a:t>cell</a:t>
            </a:r>
            <a:r>
              <a:rPr lang="de-DE" b="1" dirty="0"/>
              <a:t> </a:t>
            </a:r>
            <a:r>
              <a:rPr lang="de-DE" dirty="0" err="1"/>
              <a:t>determination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(optimal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</a:t>
            </a:r>
            <a:r>
              <a:rPr lang="de-DE" dirty="0" err="1"/>
              <a:t>determination</a:t>
            </a:r>
            <a:r>
              <a:rPr lang="de-DE" dirty="0"/>
              <a:t>)</a:t>
            </a:r>
          </a:p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70ACB-D73E-48D3-AABA-0C9741C12FDE}"/>
              </a:ext>
            </a:extLst>
          </p:cNvPr>
          <p:cNvSpPr txBox="1"/>
          <p:nvPr/>
        </p:nvSpPr>
        <p:spPr>
          <a:xfrm>
            <a:off x="687897" y="1082343"/>
            <a:ext cx="21056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Original </a:t>
            </a:r>
            <a:r>
              <a:rPr lang="de-DE" dirty="0" err="1"/>
              <a:t>Profiles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/>
              <a:t>No</a:t>
            </a:r>
            <a:r>
              <a:rPr lang="de-DE" b="1" dirty="0"/>
              <a:t> </a:t>
            </a:r>
            <a:r>
              <a:rPr lang="de-DE" b="1" dirty="0" err="1"/>
              <a:t>correction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Scale</a:t>
            </a:r>
            <a:r>
              <a:rPr lang="de-DE" dirty="0"/>
              <a:t>: 0-16838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FF0000"/>
                </a:solidFill>
              </a:rPr>
              <a:t>Cell</a:t>
            </a:r>
            <a:r>
              <a:rPr lang="de-DE" dirty="0">
                <a:solidFill>
                  <a:srgbClr val="FF0000"/>
                </a:solidFill>
              </a:rPr>
              <a:t> 1: </a:t>
            </a:r>
            <a:r>
              <a:rPr lang="de-DE" dirty="0" err="1">
                <a:solidFill>
                  <a:srgbClr val="FF0000"/>
                </a:solidFill>
              </a:rPr>
              <a:t>Red</a:t>
            </a:r>
            <a:endParaRPr lang="de-DE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70C0"/>
                </a:solidFill>
              </a:rPr>
              <a:t>Cell</a:t>
            </a:r>
            <a:r>
              <a:rPr lang="de-DE" dirty="0">
                <a:solidFill>
                  <a:srgbClr val="0070C0"/>
                </a:solidFill>
              </a:rPr>
              <a:t> 2: Blue</a:t>
            </a:r>
          </a:p>
          <a:p>
            <a:r>
              <a:rPr lang="de-DE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D22503-09AF-4B70-B8A7-085FD2362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0" y="3415016"/>
            <a:ext cx="3048006" cy="30480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16757E-6002-413E-9F67-5E53CC08CEF3}"/>
              </a:ext>
            </a:extLst>
          </p:cNvPr>
          <p:cNvSpPr txBox="1"/>
          <p:nvPr/>
        </p:nvSpPr>
        <p:spPr>
          <a:xfrm>
            <a:off x="3914873" y="1082343"/>
            <a:ext cx="27795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Max</a:t>
            </a:r>
            <a:r>
              <a:rPr lang="de-DE" dirty="0"/>
              <a:t> </a:t>
            </a:r>
            <a:r>
              <a:rPr lang="de-DE" dirty="0" err="1"/>
              <a:t>determined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b="1" dirty="0" err="1"/>
              <a:t>individually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m*100/</a:t>
            </a:r>
            <a:r>
              <a:rPr lang="de-DE" b="1" dirty="0" err="1"/>
              <a:t>mayim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Scale</a:t>
            </a:r>
            <a:r>
              <a:rPr lang="de-DE" dirty="0"/>
              <a:t>: 0-100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FF0000"/>
                </a:solidFill>
              </a:rPr>
              <a:t>Cell</a:t>
            </a:r>
            <a:r>
              <a:rPr lang="de-DE" dirty="0">
                <a:solidFill>
                  <a:srgbClr val="FF0000"/>
                </a:solidFill>
              </a:rPr>
              <a:t> 1: </a:t>
            </a:r>
            <a:r>
              <a:rPr lang="de-DE" dirty="0" err="1">
                <a:solidFill>
                  <a:srgbClr val="FF0000"/>
                </a:solidFill>
              </a:rPr>
              <a:t>Red</a:t>
            </a:r>
            <a:endParaRPr lang="de-DE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70C0"/>
                </a:solidFill>
              </a:rPr>
              <a:t>Cell</a:t>
            </a:r>
            <a:r>
              <a:rPr lang="de-DE" dirty="0">
                <a:solidFill>
                  <a:srgbClr val="0070C0"/>
                </a:solidFill>
              </a:rPr>
              <a:t> 2: Blue</a:t>
            </a:r>
          </a:p>
          <a:p>
            <a:r>
              <a:rPr lang="de-DE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0F8205-88FA-4A4F-9401-504124255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11" y="3415016"/>
            <a:ext cx="3048006" cy="30480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E039F8-52D2-4A92-AC2F-68C1FA4F975F}"/>
              </a:ext>
            </a:extLst>
          </p:cNvPr>
          <p:cNvSpPr txBox="1"/>
          <p:nvPr/>
        </p:nvSpPr>
        <p:spPr>
          <a:xfrm>
            <a:off x="7362748" y="1082343"/>
            <a:ext cx="3171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Max and Min</a:t>
            </a:r>
            <a:r>
              <a:rPr lang="de-DE" dirty="0"/>
              <a:t> </a:t>
            </a:r>
            <a:r>
              <a:rPr lang="de-DE" dirty="0" err="1"/>
              <a:t>determined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b="1" dirty="0" err="1"/>
              <a:t>individually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 1+(</a:t>
            </a:r>
            <a:r>
              <a:rPr lang="en-GB" b="1" dirty="0" err="1"/>
              <a:t>m_c</a:t>
            </a:r>
            <a:r>
              <a:rPr lang="en-GB" b="1" dirty="0"/>
              <a:t>*100/</a:t>
            </a:r>
            <a:r>
              <a:rPr lang="en-GB" b="1" dirty="0" err="1"/>
              <a:t>mayim_c</a:t>
            </a:r>
            <a:r>
              <a:rPr lang="en-GB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Scale</a:t>
            </a:r>
            <a:r>
              <a:rPr lang="de-DE" dirty="0"/>
              <a:t>: 0-100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FF0000"/>
                </a:solidFill>
              </a:rPr>
              <a:t>Cell</a:t>
            </a:r>
            <a:r>
              <a:rPr lang="de-DE" dirty="0">
                <a:solidFill>
                  <a:srgbClr val="FF0000"/>
                </a:solidFill>
              </a:rPr>
              <a:t> 1: </a:t>
            </a:r>
            <a:r>
              <a:rPr lang="de-DE" dirty="0" err="1">
                <a:solidFill>
                  <a:srgbClr val="FF0000"/>
                </a:solidFill>
              </a:rPr>
              <a:t>Red</a:t>
            </a:r>
            <a:endParaRPr lang="de-DE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70C0"/>
                </a:solidFill>
              </a:rPr>
              <a:t>Cell</a:t>
            </a:r>
            <a:r>
              <a:rPr lang="de-DE" dirty="0">
                <a:solidFill>
                  <a:srgbClr val="0070C0"/>
                </a:solidFill>
              </a:rPr>
              <a:t> 2: Blue</a:t>
            </a:r>
          </a:p>
          <a:p>
            <a:r>
              <a:rPr lang="de-DE" dirty="0"/>
              <a:t>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98DD274-1D74-44F0-B2B7-6FF610CA6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79" y="3415016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9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92ECC059-AD34-40A9-97BE-001F13D07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11" y="3415016"/>
            <a:ext cx="3048006" cy="30480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E576B45-5CD5-4DC3-AFF5-B2581FC3E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79" y="3415016"/>
            <a:ext cx="3048006" cy="304800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B146DF5-CCD4-4026-8A10-3B804C5F0522}"/>
              </a:ext>
            </a:extLst>
          </p:cNvPr>
          <p:cNvSpPr/>
          <p:nvPr/>
        </p:nvSpPr>
        <p:spPr>
          <a:xfrm>
            <a:off x="-1" y="923330"/>
            <a:ext cx="3431098" cy="5934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27A38C-5793-4984-A532-43EBE74DD0B0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dirty="0"/>
          </a:p>
          <a:p>
            <a:pPr algn="ctr"/>
            <a:r>
              <a:rPr lang="de-DE" b="1" dirty="0"/>
              <a:t>Population </a:t>
            </a:r>
            <a:r>
              <a:rPr lang="de-DE" b="1" dirty="0" err="1"/>
              <a:t>based</a:t>
            </a:r>
            <a:r>
              <a:rPr lang="de-DE" dirty="0"/>
              <a:t> </a:t>
            </a:r>
            <a:r>
              <a:rPr lang="de-DE" dirty="0" err="1"/>
              <a:t>max</a:t>
            </a:r>
            <a:r>
              <a:rPr lang="de-DE" dirty="0"/>
              <a:t> and min </a:t>
            </a:r>
            <a:r>
              <a:rPr lang="de-DE" dirty="0" err="1"/>
              <a:t>determination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(optimal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phase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)</a:t>
            </a:r>
          </a:p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70ACB-D73E-48D3-AABA-0C9741C12FDE}"/>
              </a:ext>
            </a:extLst>
          </p:cNvPr>
          <p:cNvSpPr txBox="1"/>
          <p:nvPr/>
        </p:nvSpPr>
        <p:spPr>
          <a:xfrm>
            <a:off x="687897" y="1082343"/>
            <a:ext cx="21056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Original </a:t>
            </a:r>
            <a:r>
              <a:rPr lang="de-DE" dirty="0" err="1"/>
              <a:t>Profiles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/>
              <a:t>No</a:t>
            </a:r>
            <a:r>
              <a:rPr lang="de-DE" b="1" dirty="0"/>
              <a:t> </a:t>
            </a:r>
            <a:r>
              <a:rPr lang="de-DE" b="1" dirty="0" err="1"/>
              <a:t>correction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Scale</a:t>
            </a:r>
            <a:r>
              <a:rPr lang="de-DE" dirty="0"/>
              <a:t>: 0-16838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FF0000"/>
                </a:solidFill>
              </a:rPr>
              <a:t>Cell</a:t>
            </a:r>
            <a:r>
              <a:rPr lang="de-DE" dirty="0">
                <a:solidFill>
                  <a:srgbClr val="FF0000"/>
                </a:solidFill>
              </a:rPr>
              <a:t> 1: </a:t>
            </a:r>
            <a:r>
              <a:rPr lang="de-DE" dirty="0" err="1">
                <a:solidFill>
                  <a:srgbClr val="FF0000"/>
                </a:solidFill>
              </a:rPr>
              <a:t>Red</a:t>
            </a:r>
            <a:endParaRPr lang="de-DE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70C0"/>
                </a:solidFill>
              </a:rPr>
              <a:t>Cell</a:t>
            </a:r>
            <a:r>
              <a:rPr lang="de-DE" dirty="0">
                <a:solidFill>
                  <a:srgbClr val="0070C0"/>
                </a:solidFill>
              </a:rPr>
              <a:t> 2: Blue</a:t>
            </a:r>
          </a:p>
          <a:p>
            <a:r>
              <a:rPr lang="de-DE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D22503-09AF-4B70-B8A7-085FD2362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0" y="3415016"/>
            <a:ext cx="3048006" cy="30480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16757E-6002-413E-9F67-5E53CC08CEF3}"/>
              </a:ext>
            </a:extLst>
          </p:cNvPr>
          <p:cNvSpPr txBox="1"/>
          <p:nvPr/>
        </p:nvSpPr>
        <p:spPr>
          <a:xfrm>
            <a:off x="3914873" y="1082343"/>
            <a:ext cx="27795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Max</a:t>
            </a:r>
            <a:r>
              <a:rPr lang="de-DE" dirty="0"/>
              <a:t> </a:t>
            </a:r>
            <a:r>
              <a:rPr lang="de-DE" dirty="0" err="1"/>
              <a:t>determined</a:t>
            </a:r>
            <a:r>
              <a:rPr lang="de-DE" dirty="0"/>
              <a:t> </a:t>
            </a:r>
            <a:r>
              <a:rPr lang="de-DE" b="1" dirty="0" err="1"/>
              <a:t>across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whole</a:t>
            </a:r>
            <a:r>
              <a:rPr lang="de-DE" b="1" dirty="0"/>
              <a:t> </a:t>
            </a:r>
            <a:r>
              <a:rPr lang="de-DE" b="1" dirty="0" err="1"/>
              <a:t>population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m*100/</a:t>
            </a:r>
            <a:r>
              <a:rPr lang="de-DE" b="1" dirty="0" err="1"/>
              <a:t>mayim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Scale</a:t>
            </a:r>
            <a:r>
              <a:rPr lang="de-DE" dirty="0"/>
              <a:t>: 0-100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FF0000"/>
                </a:solidFill>
              </a:rPr>
              <a:t>Cell</a:t>
            </a:r>
            <a:r>
              <a:rPr lang="de-DE" dirty="0">
                <a:solidFill>
                  <a:srgbClr val="FF0000"/>
                </a:solidFill>
              </a:rPr>
              <a:t> 1: </a:t>
            </a:r>
            <a:r>
              <a:rPr lang="de-DE" dirty="0" err="1">
                <a:solidFill>
                  <a:srgbClr val="FF0000"/>
                </a:solidFill>
              </a:rPr>
              <a:t>Red</a:t>
            </a:r>
            <a:endParaRPr lang="de-DE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70C0"/>
                </a:solidFill>
              </a:rPr>
              <a:t>Cell</a:t>
            </a:r>
            <a:r>
              <a:rPr lang="de-DE" dirty="0">
                <a:solidFill>
                  <a:srgbClr val="0070C0"/>
                </a:solidFill>
              </a:rPr>
              <a:t> 2: Blue</a:t>
            </a:r>
          </a:p>
          <a:p>
            <a:r>
              <a:rPr lang="de-DE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E039F8-52D2-4A92-AC2F-68C1FA4F975F}"/>
              </a:ext>
            </a:extLst>
          </p:cNvPr>
          <p:cNvSpPr txBox="1"/>
          <p:nvPr/>
        </p:nvSpPr>
        <p:spPr>
          <a:xfrm>
            <a:off x="7362748" y="1082343"/>
            <a:ext cx="3171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Max and Min</a:t>
            </a:r>
            <a:r>
              <a:rPr lang="de-DE" dirty="0"/>
              <a:t> </a:t>
            </a:r>
            <a:r>
              <a:rPr lang="de-DE" dirty="0" err="1"/>
              <a:t>determined</a:t>
            </a:r>
            <a:r>
              <a:rPr lang="de-DE" dirty="0"/>
              <a:t> </a:t>
            </a:r>
            <a:r>
              <a:rPr lang="de-DE" b="1" dirty="0" err="1"/>
              <a:t>across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whole</a:t>
            </a:r>
            <a:r>
              <a:rPr lang="de-DE" b="1" dirty="0"/>
              <a:t> </a:t>
            </a:r>
            <a:r>
              <a:rPr lang="de-DE" b="1" dirty="0" err="1"/>
              <a:t>population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 1+(</a:t>
            </a:r>
            <a:r>
              <a:rPr lang="en-GB" b="1" dirty="0" err="1"/>
              <a:t>m_c</a:t>
            </a:r>
            <a:r>
              <a:rPr lang="en-GB" b="1" dirty="0"/>
              <a:t>*100/</a:t>
            </a:r>
            <a:r>
              <a:rPr lang="en-GB" b="1" dirty="0" err="1"/>
              <a:t>mayim_c</a:t>
            </a:r>
            <a:r>
              <a:rPr lang="en-GB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Scale</a:t>
            </a:r>
            <a:r>
              <a:rPr lang="de-DE" dirty="0"/>
              <a:t>: 0-100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FF0000"/>
                </a:solidFill>
              </a:rPr>
              <a:t>Cell</a:t>
            </a:r>
            <a:r>
              <a:rPr lang="de-DE" dirty="0">
                <a:solidFill>
                  <a:srgbClr val="FF0000"/>
                </a:solidFill>
              </a:rPr>
              <a:t> 1: </a:t>
            </a:r>
            <a:r>
              <a:rPr lang="de-DE" dirty="0" err="1">
                <a:solidFill>
                  <a:srgbClr val="FF0000"/>
                </a:solidFill>
              </a:rPr>
              <a:t>Red</a:t>
            </a:r>
            <a:endParaRPr lang="de-DE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70C0"/>
                </a:solidFill>
              </a:rPr>
              <a:t>Cell</a:t>
            </a:r>
            <a:r>
              <a:rPr lang="de-DE" dirty="0">
                <a:solidFill>
                  <a:srgbClr val="0070C0"/>
                </a:solidFill>
              </a:rPr>
              <a:t> 2: Blue</a:t>
            </a:r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575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C0E81E-CFDE-466E-A1A7-554C67670457}"/>
              </a:ext>
            </a:extLst>
          </p:cNvPr>
          <p:cNvSpPr txBox="1"/>
          <p:nvPr/>
        </p:nvSpPr>
        <p:spPr>
          <a:xfrm>
            <a:off x="425865" y="1326163"/>
            <a:ext cx="108489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Name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wish</a:t>
            </a:r>
            <a:r>
              <a:rPr lang="de-DE" dirty="0"/>
              <a:t>, </a:t>
            </a:r>
            <a:r>
              <a:rPr lang="de-DE" dirty="0" err="1"/>
              <a:t>however</a:t>
            </a:r>
            <a:r>
              <a:rPr lang="de-DE" dirty="0"/>
              <a:t> I </a:t>
            </a:r>
            <a:r>
              <a:rPr lang="de-DE" dirty="0" err="1"/>
              <a:t>suggest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REDTOT1-&gt; </a:t>
            </a:r>
            <a:r>
              <a:rPr lang="de-DE" b="1" dirty="0"/>
              <a:t>“../</a:t>
            </a:r>
            <a:r>
              <a:rPr lang="de-DE" dirty="0"/>
              <a:t>whatever</a:t>
            </a:r>
            <a:r>
              <a:rPr lang="de-DE" b="1" dirty="0"/>
              <a:t>_ordered.txt“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df2-&gt;</a:t>
            </a:r>
            <a:r>
              <a:rPr lang="de-DE" b="1" dirty="0"/>
              <a:t>“../</a:t>
            </a:r>
            <a:r>
              <a:rPr lang="de-DE" dirty="0"/>
              <a:t>whatever</a:t>
            </a:r>
            <a:r>
              <a:rPr lang="de-DE" b="1" dirty="0"/>
              <a:t>_ordered_matrix.txt“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maxim</a:t>
            </a:r>
            <a:r>
              <a:rPr lang="de-DE" dirty="0"/>
              <a:t>-&gt;</a:t>
            </a:r>
            <a:r>
              <a:rPr lang="de-DE" b="1" dirty="0"/>
              <a:t>“../</a:t>
            </a:r>
            <a:r>
              <a:rPr lang="de-DE" dirty="0"/>
              <a:t>whatever</a:t>
            </a:r>
            <a:r>
              <a:rPr lang="de-DE" b="1" dirty="0"/>
              <a:t>_maxim.txt“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These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reimport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.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</a:t>
            </a:r>
            <a:r>
              <a:rPr lang="de-DE" dirty="0"/>
              <a:t>-open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activate</a:t>
            </a:r>
            <a:r>
              <a:rPr lang="de-DE" dirty="0"/>
              <a:t> and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commands</a:t>
            </a:r>
            <a:r>
              <a:rPr lang="de-DE" dirty="0"/>
              <a:t> (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open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entire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27A38C-5793-4984-A532-43EBE74DD0B0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dirty="0"/>
          </a:p>
          <a:p>
            <a:pPr algn="ctr"/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(and </a:t>
            </a:r>
            <a:r>
              <a:rPr lang="de-DE" dirty="0" err="1"/>
              <a:t>import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back)</a:t>
            </a:r>
          </a:p>
          <a:p>
            <a:pPr algn="ctr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E2D5C8-738F-474A-9366-CD5FE98FF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2" t="44404" r="22592" b="48990"/>
          <a:stretch/>
        </p:blipFill>
        <p:spPr>
          <a:xfrm>
            <a:off x="413856" y="2563189"/>
            <a:ext cx="10650823" cy="521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BDE2EA-C933-4970-9F2B-170FE0A6A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2" t="50870" r="22592" b="41060"/>
          <a:stretch/>
        </p:blipFill>
        <p:spPr>
          <a:xfrm>
            <a:off x="413855" y="4196289"/>
            <a:ext cx="10650823" cy="63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0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C0E81E-CFDE-466E-A1A7-554C67670457}"/>
              </a:ext>
            </a:extLst>
          </p:cNvPr>
          <p:cNvSpPr txBox="1"/>
          <p:nvPr/>
        </p:nvSpPr>
        <p:spPr>
          <a:xfrm>
            <a:off x="425865" y="1326163"/>
            <a:ext cx="108489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Select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choice</a:t>
            </a:r>
            <a:r>
              <a:rPr lang="de-DE" dirty="0"/>
              <a:t>: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will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activated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kymograph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find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 </a:t>
            </a:r>
            <a:r>
              <a:rPr lang="de-DE" dirty="0" err="1">
                <a:hlinkClick r:id="rId2"/>
              </a:rPr>
              <a:t>here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hexadecimal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codes</a:t>
            </a:r>
            <a:r>
              <a:rPr lang="de-DE" dirty="0"/>
              <a:t>. By </a:t>
            </a:r>
            <a:r>
              <a:rPr lang="de-DE" dirty="0" err="1"/>
              <a:t>repeating</a:t>
            </a:r>
            <a:r>
              <a:rPr lang="de-DE" dirty="0"/>
              <a:t> a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multiple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compress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different </a:t>
            </a:r>
            <a:r>
              <a:rPr lang="de-DE" dirty="0" err="1"/>
              <a:t>values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png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choice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saving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(</a:t>
            </a: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overlap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NOTE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, </a:t>
            </a:r>
            <a:r>
              <a:rPr lang="de-DE" dirty="0" err="1"/>
              <a:t>width</a:t>
            </a:r>
            <a:r>
              <a:rPr lang="de-DE" dirty="0"/>
              <a:t> and </a:t>
            </a:r>
            <a:r>
              <a:rPr lang="de-DE" dirty="0" err="1"/>
              <a:t>resolution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png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27A38C-5793-4984-A532-43EBE74DD0B0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dirty="0"/>
          </a:p>
          <a:p>
            <a:pPr algn="ctr"/>
            <a:r>
              <a:rPr lang="de-DE" dirty="0"/>
              <a:t>Plot and save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kymograph</a:t>
            </a:r>
            <a:endParaRPr lang="de-DE" dirty="0"/>
          </a:p>
          <a:p>
            <a:pPr algn="ctr"/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BF975B-7517-429A-9ED1-C2262E51CE21}"/>
              </a:ext>
            </a:extLst>
          </p:cNvPr>
          <p:cNvGrpSpPr/>
          <p:nvPr/>
        </p:nvGrpSpPr>
        <p:grpSpPr>
          <a:xfrm>
            <a:off x="425865" y="3095538"/>
            <a:ext cx="10650822" cy="1318146"/>
            <a:chOff x="425865" y="2348917"/>
            <a:chExt cx="10650822" cy="13181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96299A0-EFE6-48D1-83E9-BD73664A9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45" t="28438" r="23348" b="55015"/>
            <a:stretch/>
          </p:blipFill>
          <p:spPr>
            <a:xfrm>
              <a:off x="425865" y="2348917"/>
              <a:ext cx="10650822" cy="13181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0D9415-3A06-4106-9953-B8249361681E}"/>
                </a:ext>
              </a:extLst>
            </p:cNvPr>
            <p:cNvSpPr/>
            <p:nvPr/>
          </p:nvSpPr>
          <p:spPr>
            <a:xfrm>
              <a:off x="699505" y="2416028"/>
              <a:ext cx="4778506" cy="335561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F1CF5B-939F-4110-949D-B71B1578DF48}"/>
                </a:ext>
              </a:extLst>
            </p:cNvPr>
            <p:cNvSpPr/>
            <p:nvPr/>
          </p:nvSpPr>
          <p:spPr>
            <a:xfrm>
              <a:off x="699505" y="2818700"/>
              <a:ext cx="4778506" cy="335561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CBB33F-22DD-4746-8C03-647242CA15A8}"/>
                </a:ext>
              </a:extLst>
            </p:cNvPr>
            <p:cNvSpPr txBox="1"/>
            <p:nvPr/>
          </p:nvSpPr>
          <p:spPr>
            <a:xfrm>
              <a:off x="5478011" y="2382257"/>
              <a:ext cx="3810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rgbClr val="0070C0"/>
                  </a:solidFill>
                </a:rPr>
                <a:t>Blue-</a:t>
              </a:r>
              <a:r>
                <a:rPr lang="de-DE" dirty="0" err="1">
                  <a:solidFill>
                    <a:srgbClr val="FF0000"/>
                  </a:solidFill>
                </a:rPr>
                <a:t>Red</a:t>
              </a:r>
              <a:r>
                <a:rPr lang="de-DE" dirty="0">
                  <a:solidFill>
                    <a:srgbClr val="FF0000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scale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1E657-61B3-4D0A-AFEA-073D676CF024}"/>
                </a:ext>
              </a:extLst>
            </p:cNvPr>
            <p:cNvSpPr txBox="1"/>
            <p:nvPr/>
          </p:nvSpPr>
          <p:spPr>
            <a:xfrm>
              <a:off x="5478011" y="2751589"/>
              <a:ext cx="3810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bg1"/>
                  </a:solidFill>
                </a:rPr>
                <a:t>Gray </a:t>
              </a:r>
              <a:r>
                <a:rPr lang="de-DE" dirty="0" err="1">
                  <a:solidFill>
                    <a:schemeClr val="bg1"/>
                  </a:solidFill>
                </a:rPr>
                <a:t>Scale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2541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E33544-A2FD-44BD-B3E9-63D346357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70" t="15389" r="15283" b="66729"/>
          <a:stretch/>
        </p:blipFill>
        <p:spPr>
          <a:xfrm>
            <a:off x="4025068" y="1654964"/>
            <a:ext cx="5397760" cy="16889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109831-4BB6-4FBB-8C45-6C175AC26E2D}"/>
              </a:ext>
            </a:extLst>
          </p:cNvPr>
          <p:cNvSpPr/>
          <p:nvPr/>
        </p:nvSpPr>
        <p:spPr>
          <a:xfrm>
            <a:off x="5209563" y="2568009"/>
            <a:ext cx="1139021" cy="2482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B18E-0800-4054-8334-D30ED809B880}"/>
              </a:ext>
            </a:extLst>
          </p:cNvPr>
          <p:cNvSpPr txBox="1"/>
          <p:nvPr/>
        </p:nvSpPr>
        <p:spPr>
          <a:xfrm>
            <a:off x="425864" y="1873669"/>
            <a:ext cx="3196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Right </a:t>
            </a:r>
            <a:r>
              <a:rPr lang="de-DE" dirty="0" err="1"/>
              <a:t>click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Line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and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b="1" dirty="0" err="1"/>
              <a:t>Segmented</a:t>
            </a:r>
            <a:r>
              <a:rPr lang="de-DE" b="1" dirty="0"/>
              <a:t> Line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E5D65F-81F3-425D-961C-DE1D2BB6732F}"/>
              </a:ext>
            </a:extLst>
          </p:cNvPr>
          <p:cNvSpPr txBox="1"/>
          <p:nvPr/>
        </p:nvSpPr>
        <p:spPr>
          <a:xfrm>
            <a:off x="425864" y="3705587"/>
            <a:ext cx="31961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Double 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Line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and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width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choice</a:t>
            </a:r>
            <a:r>
              <a:rPr lang="de-DE" dirty="0"/>
              <a:t> (in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7 </a:t>
            </a:r>
            <a:r>
              <a:rPr lang="de-DE" dirty="0" err="1"/>
              <a:t>pixels</a:t>
            </a:r>
            <a:r>
              <a:rPr lang="de-DE" dirty="0"/>
              <a:t>). </a:t>
            </a:r>
            <a:r>
              <a:rPr lang="de-DE" dirty="0" err="1"/>
              <a:t>Leave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Spline fit box </a:t>
            </a:r>
            <a:r>
              <a:rPr lang="de-DE" dirty="0" err="1"/>
              <a:t>unchecked</a:t>
            </a:r>
            <a:r>
              <a:rPr lang="de-DE" dirty="0"/>
              <a:t>.</a:t>
            </a:r>
            <a:endParaRPr lang="en-GB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2BDE26-461E-4CE0-A297-5883EBE24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30" t="15077" r="15397" b="69497"/>
          <a:stretch/>
        </p:blipFill>
        <p:spPr>
          <a:xfrm>
            <a:off x="4025067" y="3535325"/>
            <a:ext cx="5499366" cy="14831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58E1DC-9E2F-44DD-90C7-C83BFEEF6EA6}"/>
              </a:ext>
            </a:extLst>
          </p:cNvPr>
          <p:cNvSpPr txBox="1"/>
          <p:nvPr/>
        </p:nvSpPr>
        <p:spPr>
          <a:xfrm>
            <a:off x="425863" y="5715092"/>
            <a:ext cx="10350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Start a </a:t>
            </a:r>
            <a:r>
              <a:rPr lang="de-DE" dirty="0" err="1"/>
              <a:t>Segmented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, </a:t>
            </a:r>
            <a:r>
              <a:rPr lang="de-DE" dirty="0" err="1"/>
              <a:t>add</a:t>
            </a:r>
            <a:r>
              <a:rPr lang="de-DE" dirty="0"/>
              <a:t> a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segmented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. The end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27A38C-5793-4984-A532-43EBE74DD0B0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dirty="0"/>
          </a:p>
          <a:p>
            <a:pPr algn="ctr"/>
            <a:r>
              <a:rPr lang="de-DE" dirty="0"/>
              <a:t>Setting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tools</a:t>
            </a:r>
            <a:endParaRPr lang="de-DE" dirty="0"/>
          </a:p>
          <a:p>
            <a:pPr algn="ctr"/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35A16A-BC25-4E41-9C17-EE5C81327993}"/>
              </a:ext>
            </a:extLst>
          </p:cNvPr>
          <p:cNvCxnSpPr/>
          <p:nvPr/>
        </p:nvCxnSpPr>
        <p:spPr>
          <a:xfrm>
            <a:off x="3508336" y="2196834"/>
            <a:ext cx="438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DBAE99-9B90-42A1-B79C-A579D9B6BF62}"/>
              </a:ext>
            </a:extLst>
          </p:cNvPr>
          <p:cNvCxnSpPr/>
          <p:nvPr/>
        </p:nvCxnSpPr>
        <p:spPr>
          <a:xfrm>
            <a:off x="3503226" y="4276921"/>
            <a:ext cx="438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106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E27A38C-5793-4984-A532-43EBE74DD0B0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dirty="0"/>
          </a:p>
          <a:p>
            <a:pPr algn="ctr"/>
            <a:r>
              <a:rPr lang="de-DE" dirty="0"/>
              <a:t>Draw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Profiles</a:t>
            </a:r>
            <a:endParaRPr lang="de-DE" dirty="0"/>
          </a:p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7E6A8C-B642-4CAB-8065-E8366EF3F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9" t="16198" r="38947" b="4175"/>
          <a:stretch/>
        </p:blipFill>
        <p:spPr>
          <a:xfrm>
            <a:off x="5939327" y="2418862"/>
            <a:ext cx="4972047" cy="40421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D60C6A-DC2F-4062-B46B-A2EF2933154E}"/>
              </a:ext>
            </a:extLst>
          </p:cNvPr>
          <p:cNvSpPr txBox="1"/>
          <p:nvPr/>
        </p:nvSpPr>
        <p:spPr>
          <a:xfrm>
            <a:off x="425865" y="1326163"/>
            <a:ext cx="4972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Zoom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draw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(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„+“ </a:t>
            </a:r>
            <a:r>
              <a:rPr lang="de-DE" dirty="0" err="1"/>
              <a:t>or</a:t>
            </a:r>
            <a:r>
              <a:rPr lang="de-DE" dirty="0"/>
              <a:t> „–“ </a:t>
            </a:r>
            <a:r>
              <a:rPr lang="de-DE" dirty="0" err="1"/>
              <a:t>shortcut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lens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)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295B63-D2F1-4207-B7A9-88C2B76BB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94" t="16075" r="4883" b="73956"/>
          <a:stretch/>
        </p:blipFill>
        <p:spPr>
          <a:xfrm>
            <a:off x="5939327" y="1104163"/>
            <a:ext cx="6052199" cy="10664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109831-4BB6-4FBB-8C45-6C175AC26E2D}"/>
              </a:ext>
            </a:extLst>
          </p:cNvPr>
          <p:cNvSpPr/>
          <p:nvPr/>
        </p:nvSpPr>
        <p:spPr>
          <a:xfrm>
            <a:off x="8675756" y="1637397"/>
            <a:ext cx="236434" cy="2482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8651C-F9CD-4D51-B448-33FA8A5A2652}"/>
              </a:ext>
            </a:extLst>
          </p:cNvPr>
          <p:cNvSpPr txBox="1"/>
          <p:nvPr/>
        </p:nvSpPr>
        <p:spPr>
          <a:xfrm>
            <a:off x="425864" y="2678366"/>
            <a:ext cx="4972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determination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membrane</a:t>
            </a:r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included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and last 20%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drawn</a:t>
            </a:r>
            <a:r>
              <a:rPr lang="de-DE" dirty="0"/>
              <a:t> </a:t>
            </a:r>
            <a:r>
              <a:rPr lang="de-DE" dirty="0" err="1"/>
              <a:t>line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3F9137-CB2B-4E23-ADC4-254AC7A1656F}"/>
              </a:ext>
            </a:extLst>
          </p:cNvPr>
          <p:cNvSpPr txBox="1"/>
          <p:nvPr/>
        </p:nvSpPr>
        <p:spPr>
          <a:xfrm>
            <a:off x="425863" y="3804987"/>
            <a:ext cx="497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press „t“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ROI </a:t>
            </a:r>
            <a:r>
              <a:rPr lang="de-DE" dirty="0" err="1"/>
              <a:t>manager</a:t>
            </a:r>
            <a:endParaRPr lang="en-GB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DC7913D-B574-422A-B903-D582C5AD2DEA}"/>
              </a:ext>
            </a:extLst>
          </p:cNvPr>
          <p:cNvCxnSpPr>
            <a:stCxn id="13" idx="3"/>
          </p:cNvCxnSpPr>
          <p:nvPr/>
        </p:nvCxnSpPr>
        <p:spPr>
          <a:xfrm>
            <a:off x="5397912" y="1787828"/>
            <a:ext cx="438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4E57DF-1D6D-413C-9A8F-27FAFC595ACC}"/>
              </a:ext>
            </a:extLst>
          </p:cNvPr>
          <p:cNvCxnSpPr/>
          <p:nvPr/>
        </p:nvCxnSpPr>
        <p:spPr>
          <a:xfrm>
            <a:off x="5302484" y="3148909"/>
            <a:ext cx="438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809267-2BF7-47DA-9E3C-D497DEE08FDC}"/>
              </a:ext>
            </a:extLst>
          </p:cNvPr>
          <p:cNvCxnSpPr>
            <a:cxnSpLocks/>
          </p:cNvCxnSpPr>
          <p:nvPr/>
        </p:nvCxnSpPr>
        <p:spPr>
          <a:xfrm>
            <a:off x="2567829" y="4218085"/>
            <a:ext cx="0" cy="409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FDA0495-4AF9-454F-BF93-7F3E73D071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434" t="37589" r="4006" b="35576"/>
          <a:stretch/>
        </p:blipFill>
        <p:spPr>
          <a:xfrm>
            <a:off x="2013374" y="4731391"/>
            <a:ext cx="1409307" cy="18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12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E27A38C-5793-4984-A532-43EBE74DD0B0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dirty="0"/>
          </a:p>
          <a:p>
            <a:pPr algn="ctr"/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(ROIs)</a:t>
            </a:r>
          </a:p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D60C6A-DC2F-4062-B46B-A2EF2933154E}"/>
              </a:ext>
            </a:extLst>
          </p:cNvPr>
          <p:cNvSpPr txBox="1"/>
          <p:nvPr/>
        </p:nvSpPr>
        <p:spPr>
          <a:xfrm>
            <a:off x="425865" y="1326163"/>
            <a:ext cx="4972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Once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segmented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ROI </a:t>
            </a:r>
            <a:r>
              <a:rPr lang="de-DE" dirty="0" err="1"/>
              <a:t>manager</a:t>
            </a:r>
            <a:r>
              <a:rPr lang="de-DE" dirty="0"/>
              <a:t>, press </a:t>
            </a:r>
            <a:r>
              <a:rPr lang="de-DE" b="1" dirty="0" err="1"/>
              <a:t>Deselect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ROI </a:t>
            </a:r>
            <a:r>
              <a:rPr lang="de-DE" dirty="0" err="1"/>
              <a:t>manager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More&gt;&gt;</a:t>
            </a:r>
            <a:r>
              <a:rPr lang="de-DE" dirty="0"/>
              <a:t> and </a:t>
            </a:r>
            <a:r>
              <a:rPr lang="de-DE" b="1" dirty="0"/>
              <a:t>Save..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8651C-F9CD-4D51-B448-33FA8A5A2652}"/>
              </a:ext>
            </a:extLst>
          </p:cNvPr>
          <p:cNvSpPr txBox="1"/>
          <p:nvPr/>
        </p:nvSpPr>
        <p:spPr>
          <a:xfrm>
            <a:off x="425864" y="2678366"/>
            <a:ext cx="4972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RoiSet.zip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numerical</a:t>
            </a:r>
            <a:r>
              <a:rPr lang="de-DE" dirty="0"/>
              <a:t> </a:t>
            </a:r>
            <a:r>
              <a:rPr lang="de-DE" dirty="0" err="1"/>
              <a:t>increments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(RoiSet1.zip, RoiSet2.zip, ...)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. This will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reopen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at will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DA0495-4AF9-454F-BF93-7F3E73D07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34" t="37589" r="4006" b="35576"/>
          <a:stretch/>
        </p:blipFill>
        <p:spPr>
          <a:xfrm>
            <a:off x="5964378" y="1052331"/>
            <a:ext cx="1409307" cy="1840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109831-4BB6-4FBB-8C45-6C175AC26E2D}"/>
              </a:ext>
            </a:extLst>
          </p:cNvPr>
          <p:cNvSpPr/>
          <p:nvPr/>
        </p:nvSpPr>
        <p:spPr>
          <a:xfrm>
            <a:off x="6774737" y="1972495"/>
            <a:ext cx="481739" cy="170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EDEF87-9C87-4CE1-B38B-538CCBEDF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34" t="37589" r="4006" b="35576"/>
          <a:stretch/>
        </p:blipFill>
        <p:spPr>
          <a:xfrm>
            <a:off x="7362181" y="1052331"/>
            <a:ext cx="1409307" cy="1840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533A04-6AE5-4079-AEE7-C474264DFD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63" t="27401" r="9312" b="14495"/>
          <a:stretch/>
        </p:blipFill>
        <p:spPr>
          <a:xfrm>
            <a:off x="8771488" y="1010386"/>
            <a:ext cx="1853362" cy="41137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C173C33-9AE1-4F3E-9C4D-9B86C5E288C7}"/>
              </a:ext>
            </a:extLst>
          </p:cNvPr>
          <p:cNvSpPr/>
          <p:nvPr/>
        </p:nvSpPr>
        <p:spPr>
          <a:xfrm>
            <a:off x="8168708" y="2432900"/>
            <a:ext cx="481739" cy="170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1F6A2-77C4-4AB9-9E75-6D3291C03184}"/>
              </a:ext>
            </a:extLst>
          </p:cNvPr>
          <p:cNvSpPr/>
          <p:nvPr/>
        </p:nvSpPr>
        <p:spPr>
          <a:xfrm>
            <a:off x="9566511" y="2413617"/>
            <a:ext cx="911339" cy="1812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6AFF2F-2505-4733-9D14-EE0C2ACD263A}"/>
              </a:ext>
            </a:extLst>
          </p:cNvPr>
          <p:cNvCxnSpPr/>
          <p:nvPr/>
        </p:nvCxnSpPr>
        <p:spPr>
          <a:xfrm>
            <a:off x="5397912" y="1787828"/>
            <a:ext cx="438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870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E27A38C-5793-4984-A532-43EBE74DD0B0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dirty="0"/>
          </a:p>
          <a:p>
            <a:pPr algn="ctr"/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profiles</a:t>
            </a:r>
            <a:endParaRPr lang="de-DE" dirty="0"/>
          </a:p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D60C6A-DC2F-4062-B46B-A2EF2933154E}"/>
              </a:ext>
            </a:extLst>
          </p:cNvPr>
          <p:cNvSpPr txBox="1"/>
          <p:nvPr/>
        </p:nvSpPr>
        <p:spPr>
          <a:xfrm>
            <a:off x="425865" y="1326163"/>
            <a:ext cx="497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Press </a:t>
            </a:r>
            <a:r>
              <a:rPr lang="de-DE" b="1" dirty="0"/>
              <a:t>Plugins, </a:t>
            </a:r>
            <a:r>
              <a:rPr lang="de-DE" b="1" dirty="0" err="1"/>
              <a:t>Macros</a:t>
            </a:r>
            <a:r>
              <a:rPr lang="de-DE" b="1" dirty="0"/>
              <a:t>, Edit...</a:t>
            </a:r>
            <a:r>
              <a:rPr lang="de-DE" dirty="0"/>
              <a:t> 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8651C-F9CD-4D51-B448-33FA8A5A2652}"/>
              </a:ext>
            </a:extLst>
          </p:cNvPr>
          <p:cNvSpPr txBox="1"/>
          <p:nvPr/>
        </p:nvSpPr>
        <p:spPr>
          <a:xfrm>
            <a:off x="425864" y="1743950"/>
            <a:ext cx="55303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will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open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ProfilingCells_EPI.ijm</a:t>
            </a:r>
            <a:r>
              <a:rPr lang="de-DE" b="1" dirty="0"/>
              <a:t> </a:t>
            </a:r>
            <a:r>
              <a:rPr lang="de-DE" dirty="0" err="1"/>
              <a:t>macro</a:t>
            </a:r>
            <a:r>
              <a:rPr lang="de-DE" dirty="0"/>
              <a:t>. The </a:t>
            </a:r>
            <a:r>
              <a:rPr lang="de-DE" dirty="0" err="1"/>
              <a:t>macro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macro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. </a:t>
            </a:r>
            <a:r>
              <a:rPr lang="de-DE" dirty="0">
                <a:solidFill>
                  <a:srgbClr val="FF0000"/>
                </a:solidFill>
              </a:rPr>
              <a:t>NOTE: </a:t>
            </a:r>
            <a:r>
              <a:rPr lang="de-DE" dirty="0" err="1"/>
              <a:t>Fiji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macro</a:t>
            </a:r>
            <a:r>
              <a:rPr lang="de-DE" dirty="0"/>
              <a:t> </a:t>
            </a:r>
            <a:r>
              <a:rPr lang="de-DE" dirty="0" err="1"/>
              <a:t>folders</a:t>
            </a:r>
            <a:r>
              <a:rPr lang="de-DE" dirty="0"/>
              <a:t>: </a:t>
            </a:r>
            <a:r>
              <a:rPr lang="de-DE" b="1" dirty="0" err="1"/>
              <a:t>Macros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plugin</a:t>
            </a:r>
            <a:r>
              <a:rPr lang="de-DE" b="1" dirty="0"/>
              <a:t> </a:t>
            </a:r>
            <a:r>
              <a:rPr lang="de-DE" dirty="0" err="1"/>
              <a:t>folder</a:t>
            </a:r>
            <a:r>
              <a:rPr lang="de-DE" dirty="0"/>
              <a:t>) and </a:t>
            </a:r>
            <a:r>
              <a:rPr lang="de-DE" b="1" dirty="0" err="1"/>
              <a:t>macros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Fiji</a:t>
            </a:r>
            <a:r>
              <a:rPr lang="de-DE" b="1" dirty="0"/>
              <a:t> </a:t>
            </a:r>
            <a:r>
              <a:rPr lang="de-DE" b="1" dirty="0" err="1"/>
              <a:t>main</a:t>
            </a:r>
            <a:r>
              <a:rPr lang="de-DE" b="1" dirty="0"/>
              <a:t> </a:t>
            </a:r>
            <a:r>
              <a:rPr lang="de-DE" b="1" dirty="0" err="1"/>
              <a:t>folder</a:t>
            </a:r>
            <a:r>
              <a:rPr lang="de-DE" dirty="0"/>
              <a:t>),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macro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macros</a:t>
            </a:r>
            <a:r>
              <a:rPr lang="de-DE" dirty="0"/>
              <a:t>.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89607A6-9E02-433E-859D-A2EFB747364B}"/>
              </a:ext>
            </a:extLst>
          </p:cNvPr>
          <p:cNvGrpSpPr/>
          <p:nvPr/>
        </p:nvGrpSpPr>
        <p:grpSpPr>
          <a:xfrm>
            <a:off x="6028135" y="1027611"/>
            <a:ext cx="6005649" cy="2825515"/>
            <a:chOff x="5692575" y="2466363"/>
            <a:chExt cx="5066951" cy="23838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6358A36-5AAB-44FB-B732-181A1BFC0A0A}"/>
                </a:ext>
              </a:extLst>
            </p:cNvPr>
            <p:cNvGrpSpPr/>
            <p:nvPr/>
          </p:nvGrpSpPr>
          <p:grpSpPr>
            <a:xfrm>
              <a:off x="5692575" y="2466363"/>
              <a:ext cx="5066951" cy="2383880"/>
              <a:chOff x="5692575" y="2466363"/>
              <a:chExt cx="5066951" cy="238388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96CE356-7779-487C-B378-7749253D64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8326" t="2080" r="20115" b="63160"/>
              <a:stretch/>
            </p:blipFill>
            <p:spPr>
              <a:xfrm>
                <a:off x="5692576" y="2466363"/>
                <a:ext cx="5066950" cy="2383880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09144C6-14DA-49EE-A474-CEE0768BB100}"/>
                  </a:ext>
                </a:extLst>
              </p:cNvPr>
              <p:cNvSpPr/>
              <p:nvPr/>
            </p:nvSpPr>
            <p:spPr>
              <a:xfrm>
                <a:off x="5692576" y="4523919"/>
                <a:ext cx="2075630" cy="3263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BC38EF4-2B02-4E47-90B4-F61E1BDFE948}"/>
                  </a:ext>
                </a:extLst>
              </p:cNvPr>
              <p:cNvSpPr/>
              <p:nvPr/>
            </p:nvSpPr>
            <p:spPr>
              <a:xfrm>
                <a:off x="5692575" y="2466363"/>
                <a:ext cx="2075630" cy="12889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EEE0BC-8DAA-4E29-977B-34C0BA3D42AD}"/>
                </a:ext>
              </a:extLst>
            </p:cNvPr>
            <p:cNvSpPr/>
            <p:nvPr/>
          </p:nvSpPr>
          <p:spPr>
            <a:xfrm>
              <a:off x="7405310" y="3967511"/>
              <a:ext cx="362895" cy="134706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B8278C-642D-4BE0-BF4F-93EF20A746FB}"/>
                </a:ext>
              </a:extLst>
            </p:cNvPr>
            <p:cNvSpPr/>
            <p:nvPr/>
          </p:nvSpPr>
          <p:spPr>
            <a:xfrm>
              <a:off x="7768205" y="2546268"/>
              <a:ext cx="1317072" cy="20951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CB6F1C-DAC7-4093-B6FE-547B9090986C}"/>
                </a:ext>
              </a:extLst>
            </p:cNvPr>
            <p:cNvSpPr/>
            <p:nvPr/>
          </p:nvSpPr>
          <p:spPr>
            <a:xfrm>
              <a:off x="9102054" y="2864975"/>
              <a:ext cx="1657471" cy="20951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8040282-8587-4DC7-99E8-6E2BE59E5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61" t="32661" r="14473" b="14618"/>
          <a:stretch/>
        </p:blipFill>
        <p:spPr>
          <a:xfrm>
            <a:off x="1633056" y="3659737"/>
            <a:ext cx="3580698" cy="309895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097C8C-3037-41BD-90EF-DD826BCDF126}"/>
              </a:ext>
            </a:extLst>
          </p:cNvPr>
          <p:cNvCxnSpPr>
            <a:cxnSpLocks/>
          </p:cNvCxnSpPr>
          <p:nvPr/>
        </p:nvCxnSpPr>
        <p:spPr>
          <a:xfrm>
            <a:off x="3448673" y="3249871"/>
            <a:ext cx="0" cy="409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0C7BF78-00D6-45E3-8C62-2267B71045B2}"/>
              </a:ext>
            </a:extLst>
          </p:cNvPr>
          <p:cNvCxnSpPr>
            <a:cxnSpLocks/>
          </p:cNvCxnSpPr>
          <p:nvPr/>
        </p:nvCxnSpPr>
        <p:spPr>
          <a:xfrm>
            <a:off x="3693351" y="1500069"/>
            <a:ext cx="4519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F1F1659C-948E-4457-9002-61275E2F6F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60" t="16365" r="27615" b="23058"/>
          <a:stretch/>
        </p:blipFill>
        <p:spPr>
          <a:xfrm>
            <a:off x="6096000" y="4104622"/>
            <a:ext cx="3308096" cy="25203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479758-03A5-4309-BD52-35022A1DD08D}"/>
              </a:ext>
            </a:extLst>
          </p:cNvPr>
          <p:cNvCxnSpPr>
            <a:cxnSpLocks/>
          </p:cNvCxnSpPr>
          <p:nvPr/>
        </p:nvCxnSpPr>
        <p:spPr>
          <a:xfrm>
            <a:off x="5337594" y="5364791"/>
            <a:ext cx="615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222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E27A38C-5793-4984-A532-43EBE74DD0B0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dirty="0"/>
          </a:p>
          <a:p>
            <a:pPr algn="ctr"/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profiles</a:t>
            </a:r>
            <a:endParaRPr lang="de-DE" dirty="0"/>
          </a:p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D60C6A-DC2F-4062-B46B-A2EF2933154E}"/>
              </a:ext>
            </a:extLst>
          </p:cNvPr>
          <p:cNvSpPr txBox="1"/>
          <p:nvPr/>
        </p:nvSpPr>
        <p:spPr>
          <a:xfrm>
            <a:off x="425865" y="1326163"/>
            <a:ext cx="497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Create a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b="1" dirty="0" err="1"/>
              <a:t>Profiles</a:t>
            </a:r>
            <a:r>
              <a:rPr lang="de-DE" b="1" dirty="0"/>
              <a:t> </a:t>
            </a: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analysing</a:t>
            </a:r>
            <a:r>
              <a:rPr lang="de-DE" dirty="0"/>
              <a:t>.  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8651C-F9CD-4D51-B448-33FA8A5A2652}"/>
              </a:ext>
            </a:extLst>
          </p:cNvPr>
          <p:cNvSpPr txBox="1"/>
          <p:nvPr/>
        </p:nvSpPr>
        <p:spPr>
          <a:xfrm>
            <a:off x="425865" y="2390281"/>
            <a:ext cx="553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Run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macro</a:t>
            </a:r>
            <a:endParaRPr lang="en-GB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7B7C26-5BF2-44CF-B4F7-B5A525DABC66}"/>
              </a:ext>
            </a:extLst>
          </p:cNvPr>
          <p:cNvCxnSpPr>
            <a:cxnSpLocks/>
          </p:cNvCxnSpPr>
          <p:nvPr/>
        </p:nvCxnSpPr>
        <p:spPr>
          <a:xfrm>
            <a:off x="2275612" y="2596424"/>
            <a:ext cx="3328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CE05C3-0D81-40E1-9C5D-E36BFC028078}"/>
              </a:ext>
            </a:extLst>
          </p:cNvPr>
          <p:cNvGrpSpPr/>
          <p:nvPr/>
        </p:nvGrpSpPr>
        <p:grpSpPr>
          <a:xfrm>
            <a:off x="6028889" y="1322309"/>
            <a:ext cx="5530318" cy="4213382"/>
            <a:chOff x="6028889" y="1322309"/>
            <a:chExt cx="5530318" cy="421338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D33AB98-2FD3-4990-8D79-976D6BBED5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660" t="16365" r="27615" b="23058"/>
            <a:stretch/>
          </p:blipFill>
          <p:spPr>
            <a:xfrm>
              <a:off x="6028889" y="1322309"/>
              <a:ext cx="5530318" cy="42133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50BE34-2DD0-4631-B290-7B3AAD95610A}"/>
                </a:ext>
              </a:extLst>
            </p:cNvPr>
            <p:cNvSpPr/>
            <p:nvPr/>
          </p:nvSpPr>
          <p:spPr>
            <a:xfrm>
              <a:off x="7168936" y="4769884"/>
              <a:ext cx="355989" cy="162843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C6E9AA7-97EF-4C9E-9410-F8955BBFF843}"/>
              </a:ext>
            </a:extLst>
          </p:cNvPr>
          <p:cNvSpPr txBox="1"/>
          <p:nvPr/>
        </p:nvSpPr>
        <p:spPr>
          <a:xfrm>
            <a:off x="425864" y="2895018"/>
            <a:ext cx="5530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macro</a:t>
            </a:r>
            <a:r>
              <a:rPr lang="de-DE" dirty="0"/>
              <a:t> </a:t>
            </a:r>
            <a:r>
              <a:rPr lang="de-DE" dirty="0" err="1"/>
              <a:t>finishes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, </a:t>
            </a:r>
            <a:r>
              <a:rPr lang="de-DE" dirty="0" err="1"/>
              <a:t>rename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incremental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b="1" dirty="0"/>
              <a:t>(Profiles1, Profiles2, ...)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9419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E27A38C-5793-4984-A532-43EBE74DD0B0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dirty="0"/>
          </a:p>
          <a:p>
            <a:pPr algn="ctr"/>
            <a:r>
              <a:rPr lang="de-DE" dirty="0" err="1"/>
              <a:t>Reset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6DDBAB-F6FE-435B-B6C7-C3CCBA21CCD0}"/>
              </a:ext>
            </a:extLst>
          </p:cNvPr>
          <p:cNvSpPr txBox="1"/>
          <p:nvPr/>
        </p:nvSpPr>
        <p:spPr>
          <a:xfrm>
            <a:off x="215731" y="1365190"/>
            <a:ext cx="4171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Delete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ROIs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ROI </a:t>
            </a:r>
            <a:r>
              <a:rPr lang="de-DE" dirty="0" err="1"/>
              <a:t>manager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),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current</a:t>
            </a:r>
            <a:r>
              <a:rPr lang="de-DE" b="1" dirty="0"/>
              <a:t> </a:t>
            </a:r>
            <a:r>
              <a:rPr lang="de-DE" b="1" dirty="0" err="1"/>
              <a:t>image</a:t>
            </a:r>
            <a:r>
              <a:rPr lang="de-DE" dirty="0"/>
              <a:t>,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Results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.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C46EE3-698A-4B37-8EB6-6B8FAE51567A}"/>
              </a:ext>
            </a:extLst>
          </p:cNvPr>
          <p:cNvGrpSpPr/>
          <p:nvPr/>
        </p:nvGrpSpPr>
        <p:grpSpPr>
          <a:xfrm>
            <a:off x="4508216" y="1333850"/>
            <a:ext cx="7444393" cy="5201174"/>
            <a:chOff x="4508216" y="1333850"/>
            <a:chExt cx="7444393" cy="520117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A2661-F927-414F-AE71-07D3CFEC4E1B}"/>
                </a:ext>
              </a:extLst>
            </p:cNvPr>
            <p:cNvGrpSpPr/>
            <p:nvPr/>
          </p:nvGrpSpPr>
          <p:grpSpPr>
            <a:xfrm>
              <a:off x="4508216" y="1365190"/>
              <a:ext cx="7437705" cy="5169834"/>
              <a:chOff x="5318620" y="1482636"/>
              <a:chExt cx="6375631" cy="443160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6F3AA23-10A2-4000-93BE-B2C67382D5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2042" t="2812" r="18665" b="11560"/>
              <a:stretch/>
            </p:blipFill>
            <p:spPr>
              <a:xfrm>
                <a:off x="5318620" y="1482636"/>
                <a:ext cx="6375631" cy="4431603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F7E1FA7-EE7B-439F-88B1-D178D2E5D63F}"/>
                  </a:ext>
                </a:extLst>
              </p:cNvPr>
              <p:cNvGrpSpPr/>
              <p:nvPr/>
            </p:nvGrpSpPr>
            <p:grpSpPr>
              <a:xfrm>
                <a:off x="5318620" y="1482636"/>
                <a:ext cx="6375630" cy="1946364"/>
                <a:chOff x="5318620" y="1482636"/>
                <a:chExt cx="6375630" cy="194636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4C963A2D-BF40-4B60-B12D-A74C64CD3851}"/>
                    </a:ext>
                  </a:extLst>
                </p:cNvPr>
                <p:cNvSpPr/>
                <p:nvPr/>
              </p:nvSpPr>
              <p:spPr>
                <a:xfrm>
                  <a:off x="5318620" y="1482636"/>
                  <a:ext cx="696286" cy="19463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F4184EA-7C9A-4BF7-835B-84FE0C14AD77}"/>
                    </a:ext>
                  </a:extLst>
                </p:cNvPr>
                <p:cNvSpPr/>
                <p:nvPr/>
              </p:nvSpPr>
              <p:spPr>
                <a:xfrm>
                  <a:off x="8398777" y="1482636"/>
                  <a:ext cx="3295473" cy="14115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279BAA6-B64C-4A4C-93E7-519DBAA9F44C}"/>
                    </a:ext>
                  </a:extLst>
                </p:cNvPr>
                <p:cNvSpPr/>
                <p:nvPr/>
              </p:nvSpPr>
              <p:spPr>
                <a:xfrm>
                  <a:off x="11299971" y="2455818"/>
                  <a:ext cx="394278" cy="9731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A5B684-BD34-42DC-B81E-394C283599EF}"/>
                </a:ext>
              </a:extLst>
            </p:cNvPr>
            <p:cNvSpPr/>
            <p:nvPr/>
          </p:nvSpPr>
          <p:spPr>
            <a:xfrm>
              <a:off x="10105237" y="4753106"/>
              <a:ext cx="430125" cy="159661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DA9DF8-E320-4350-8378-FACC9E24B4ED}"/>
                </a:ext>
              </a:extLst>
            </p:cNvPr>
            <p:cNvSpPr/>
            <p:nvPr/>
          </p:nvSpPr>
          <p:spPr>
            <a:xfrm>
              <a:off x="7774817" y="1333850"/>
              <a:ext cx="236669" cy="20133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32A668-CD72-4FC0-90C4-3BB0ABEBFD22}"/>
                </a:ext>
              </a:extLst>
            </p:cNvPr>
            <p:cNvSpPr/>
            <p:nvPr/>
          </p:nvSpPr>
          <p:spPr>
            <a:xfrm>
              <a:off x="11715940" y="3635786"/>
              <a:ext cx="236669" cy="246716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2977B18-623C-4D1B-B6B7-E81364F787C3}"/>
              </a:ext>
            </a:extLst>
          </p:cNvPr>
          <p:cNvSpPr txBox="1"/>
          <p:nvPr/>
        </p:nvSpPr>
        <p:spPr>
          <a:xfrm>
            <a:off x="200873" y="2381656"/>
            <a:ext cx="417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Leave</a:t>
            </a:r>
            <a:r>
              <a:rPr lang="de-DE" dirty="0"/>
              <a:t> open </a:t>
            </a:r>
            <a:r>
              <a:rPr lang="de-DE" b="1" dirty="0" err="1"/>
              <a:t>Fiji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macro</a:t>
            </a:r>
            <a:r>
              <a:rPr lang="de-DE" dirty="0"/>
              <a:t> </a:t>
            </a:r>
            <a:r>
              <a:rPr lang="de-DE" dirty="0" err="1"/>
              <a:t>window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880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E27A38C-5793-4984-A532-43EBE74DD0B0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dirty="0"/>
          </a:p>
          <a:p>
            <a:pPr algn="ctr"/>
            <a:r>
              <a:rPr lang="de-DE" dirty="0"/>
              <a:t>Move on</a:t>
            </a:r>
          </a:p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66541-1710-4CEA-8B35-C6204B96F3DD}"/>
              </a:ext>
            </a:extLst>
          </p:cNvPr>
          <p:cNvSpPr txBox="1"/>
          <p:nvPr/>
        </p:nvSpPr>
        <p:spPr>
          <a:xfrm>
            <a:off x="226039" y="1180506"/>
            <a:ext cx="4171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</a:t>
            </a:r>
            <a:r>
              <a:rPr lang="de-DE" dirty="0" err="1"/>
              <a:t>repeat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. </a:t>
            </a:r>
            <a:r>
              <a:rPr lang="de-DE" dirty="0">
                <a:solidFill>
                  <a:srgbClr val="FF0000"/>
                </a:solidFill>
              </a:rPr>
              <a:t>NOTE: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b="1" dirty="0" err="1"/>
              <a:t>Profiles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351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E27A38C-5793-4984-A532-43EBE74DD0B0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dirty="0"/>
          </a:p>
          <a:p>
            <a:pPr algn="ctr"/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ready</a:t>
            </a:r>
            <a:endParaRPr lang="de-DE" dirty="0"/>
          </a:p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D60C6A-DC2F-4062-B46B-A2EF2933154E}"/>
              </a:ext>
            </a:extLst>
          </p:cNvPr>
          <p:cNvSpPr txBox="1"/>
          <p:nvPr/>
        </p:nvSpPr>
        <p:spPr>
          <a:xfrm>
            <a:off x="425865" y="1326163"/>
            <a:ext cx="113522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 </a:t>
            </a:r>
            <a:r>
              <a:rPr lang="de-DE" b="1" dirty="0" err="1"/>
              <a:t>Rstudio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 </a:t>
            </a:r>
            <a:r>
              <a:rPr lang="de-DE" dirty="0" err="1"/>
              <a:t>the</a:t>
            </a:r>
            <a:r>
              <a:rPr lang="de-DE" dirty="0"/>
              <a:t> “</a:t>
            </a:r>
            <a:r>
              <a:rPr lang="en-GB" i="1" dirty="0"/>
              <a:t>CPAD2_Cell_Profiles_And_Demographs_V3</a:t>
            </a:r>
            <a:r>
              <a:rPr lang="en-GB" dirty="0"/>
              <a:t>” script (in V3 version of the script you can chose between the cell by cell normalization and the population based normalization in the first few lines of code: “</a:t>
            </a:r>
            <a:r>
              <a:rPr lang="en-GB" dirty="0" err="1"/>
              <a:t>CellNorm</a:t>
            </a:r>
            <a:r>
              <a:rPr lang="en-GB" dirty="0"/>
              <a:t>” vs “</a:t>
            </a:r>
            <a:r>
              <a:rPr lang="en-GB" dirty="0" err="1"/>
              <a:t>PopNorm</a:t>
            </a:r>
            <a:r>
              <a:rPr lang="en-GB" dirty="0"/>
              <a:t>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NOTE:</a:t>
            </a:r>
            <a:r>
              <a:rPr lang="de-DE" dirty="0"/>
              <a:t> Analysis </a:t>
            </a:r>
            <a:r>
              <a:rPr lang="de-DE" dirty="0" err="1"/>
              <a:t>of</a:t>
            </a:r>
            <a:r>
              <a:rPr lang="de-DE" dirty="0"/>
              <a:t> “</a:t>
            </a:r>
            <a:r>
              <a:rPr lang="de-DE" dirty="0" err="1"/>
              <a:t>Profiles</a:t>
            </a:r>
            <a:r>
              <a:rPr lang="de-DE" dirty="0"/>
              <a:t>“ and “</a:t>
            </a:r>
            <a:r>
              <a:rPr lang="de-DE" dirty="0" err="1"/>
              <a:t>Membranes</a:t>
            </a:r>
            <a:r>
              <a:rPr lang="de-DE" dirty="0"/>
              <a:t>“ </a:t>
            </a:r>
            <a:r>
              <a:rPr lang="de-DE" dirty="0" err="1"/>
              <a:t>folders</a:t>
            </a:r>
            <a:r>
              <a:rPr lang="de-DE" dirty="0"/>
              <a:t> follow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procedure</a:t>
            </a:r>
            <a:r>
              <a:rPr lang="de-DE" dirty="0"/>
              <a:t>.</a:t>
            </a:r>
            <a:r>
              <a:rPr lang="en-GB" dirty="0"/>
              <a:t> Profiles contained within the “Membranes” folder are obtained via the “</a:t>
            </a:r>
            <a:r>
              <a:rPr lang="en-GB" i="1" dirty="0"/>
              <a:t>CPAD1_Extract_Cell_length_from_membrane_stain_GG_Fiji_Macro.R</a:t>
            </a:r>
            <a:r>
              <a:rPr lang="en-GB" dirty="0"/>
              <a:t>”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N</a:t>
            </a:r>
            <a:r>
              <a:rPr lang="en-GB" b="1" dirty="0"/>
              <a:t>OTE2 (R basics):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Run parts of the script by selecting them with the mouse and then pressing </a:t>
            </a:r>
            <a:r>
              <a:rPr lang="en-GB" b="1" dirty="0"/>
              <a:t>“Ctrl + Enter”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C</a:t>
            </a:r>
            <a:r>
              <a:rPr lang="en-GB" dirty="0" err="1"/>
              <a:t>hange</a:t>
            </a:r>
            <a:r>
              <a:rPr lang="en-GB" dirty="0"/>
              <a:t>/Select a working directory by pressing </a:t>
            </a:r>
            <a:r>
              <a:rPr lang="en-GB" b="1" dirty="0"/>
              <a:t>“Ctrl + Shift + H”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Code </a:t>
            </a:r>
            <a:r>
              <a:rPr lang="de-DE" dirty="0" err="1"/>
              <a:t>lines</a:t>
            </a:r>
            <a:r>
              <a:rPr lang="de-DE" dirty="0"/>
              <a:t> will not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preceeded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“#“. Activate/Deactivate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 </a:t>
            </a:r>
            <a:r>
              <a:rPr lang="de-DE" dirty="0" err="1"/>
              <a:t>with</a:t>
            </a:r>
            <a:r>
              <a:rPr lang="de-DE" dirty="0"/>
              <a:t> “#“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828508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1198</Words>
  <Application>Microsoft Office PowerPoint</Application>
  <PresentationFormat>Widescreen</PresentationFormat>
  <Paragraphs>152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Giacomelli, Giacomo</dc:creator>
  <cp:lastModifiedBy>Giacomelli, Giacomo</cp:lastModifiedBy>
  <cp:revision>11</cp:revision>
  <dcterms:created xsi:type="dcterms:W3CDTF">2021-02-05T12:45:51Z</dcterms:created>
  <dcterms:modified xsi:type="dcterms:W3CDTF">2021-07-27T14:31:59Z</dcterms:modified>
</cp:coreProperties>
</file>